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5" r:id="rId8"/>
    <p:sldId id="266" r:id="rId9"/>
    <p:sldId id="267" r:id="rId10"/>
    <p:sldId id="270" r:id="rId11"/>
    <p:sldId id="268" r:id="rId12"/>
    <p:sldId id="262" r:id="rId13"/>
    <p:sldId id="263" r:id="rId14"/>
    <p:sldId id="264"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rio" initials="D" lastIdx="1" clrIdx="0">
    <p:extLst>
      <p:ext uri="{19B8F6BF-5375-455C-9EA6-DF929625EA0E}">
        <p15:presenceInfo xmlns:p15="http://schemas.microsoft.com/office/powerpoint/2012/main" userId="Dar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varScale="1">
        <p:scale>
          <a:sx n="72" d="100"/>
          <a:sy n="72" d="100"/>
        </p:scale>
        <p:origin x="6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BD862E7-95FA-4FC4-9EC5-DDBFA8DC7417}"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DB987F2-A784-4F72-BB57-0E9EACDE722E}"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0BBD51E-4B19-444E-85C0-DBD7EB6263F4}"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0D7255A-4AD5-4D3E-9A0A-689DA3BA976C}"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3EE0AD15-87AC-45B2-9EE5-8D165AF83CD7}" type="datetimeFigureOut">
              <a:rPr lang="en-US" dirty="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FCC40CCD-F0D6-4CC2-A4C8-2D7D0D875F02}" type="datetimeFigureOut">
              <a:rPr lang="en-US" dirty="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9/27/2019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9A00F7B-89C5-4DF7-A309-6263220147D4}" type="datetimeFigureOut">
              <a:rPr lang="en-US" dirty="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80322" y="3030008"/>
            <a:ext cx="4698355" cy="290617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594123" y="3030008"/>
            <a:ext cx="4700059" cy="290617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9/27/2019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9/27/2019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CDCB01F-D966-4C62-B900-0BE008A90C98}"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E73A0EA-7DC7-4964-BB97-B173EF3B859A}" type="datetimeFigureOut">
              <a:rPr lang="en-US" dirty="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9/27/2019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47F9A0-E9FF-42A8-8000-1BF293F3AEF4}"/>
              </a:ext>
            </a:extLst>
          </p:cNvPr>
          <p:cNvSpPr>
            <a:spLocks noGrp="1"/>
          </p:cNvSpPr>
          <p:nvPr>
            <p:ph type="ctrTitle"/>
          </p:nvPr>
        </p:nvSpPr>
        <p:spPr/>
        <p:txBody>
          <a:bodyPr/>
          <a:lstStyle/>
          <a:p>
            <a:r>
              <a:rPr lang="it-IT" sz="7200" dirty="0" err="1"/>
              <a:t>PrevenTech</a:t>
            </a:r>
            <a:endParaRPr lang="it-IT" sz="7200" dirty="0"/>
          </a:p>
        </p:txBody>
      </p:sp>
      <p:sp>
        <p:nvSpPr>
          <p:cNvPr id="3" name="Sottotitolo 2">
            <a:extLst>
              <a:ext uri="{FF2B5EF4-FFF2-40B4-BE49-F238E27FC236}">
                <a16:creationId xmlns:a16="http://schemas.microsoft.com/office/drawing/2014/main" id="{0111EAE5-1D40-49FE-A17F-48628946C5FC}"/>
              </a:ext>
            </a:extLst>
          </p:cNvPr>
          <p:cNvSpPr>
            <a:spLocks noGrp="1"/>
          </p:cNvSpPr>
          <p:nvPr>
            <p:ph type="subTitle" idx="1"/>
          </p:nvPr>
        </p:nvSpPr>
        <p:spPr>
          <a:xfrm>
            <a:off x="680322" y="4394039"/>
            <a:ext cx="8144134" cy="1529683"/>
          </a:xfrm>
        </p:spPr>
        <p:txBody>
          <a:bodyPr>
            <a:normAutofit/>
          </a:bodyPr>
          <a:lstStyle/>
          <a:p>
            <a:r>
              <a:rPr lang="it-IT" sz="2800" dirty="0"/>
              <a:t>Attanasio</a:t>
            </a:r>
          </a:p>
          <a:p>
            <a:r>
              <a:rPr lang="it-IT" sz="2800" dirty="0"/>
              <a:t>Musella</a:t>
            </a:r>
          </a:p>
          <a:p>
            <a:r>
              <a:rPr lang="it-IT" sz="2800" dirty="0"/>
              <a:t>Venuso</a:t>
            </a:r>
          </a:p>
        </p:txBody>
      </p:sp>
    </p:spTree>
    <p:extLst>
      <p:ext uri="{BB962C8B-B14F-4D97-AF65-F5344CB8AC3E}">
        <p14:creationId xmlns:p14="http://schemas.microsoft.com/office/powerpoint/2010/main" val="2179230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06B6FD-418E-4948-A7A9-13BDA2E8285C}"/>
              </a:ext>
            </a:extLst>
          </p:cNvPr>
          <p:cNvSpPr>
            <a:spLocks noGrp="1"/>
          </p:cNvSpPr>
          <p:nvPr>
            <p:ph type="title"/>
          </p:nvPr>
        </p:nvSpPr>
        <p:spPr/>
        <p:txBody>
          <a:bodyPr/>
          <a:lstStyle/>
          <a:p>
            <a:r>
              <a:rPr lang="it-IT" dirty="0"/>
              <a:t>Geolocalizzazione</a:t>
            </a:r>
          </a:p>
        </p:txBody>
      </p:sp>
      <p:sp>
        <p:nvSpPr>
          <p:cNvPr id="7" name="Segnaposto testo 3">
            <a:extLst>
              <a:ext uri="{FF2B5EF4-FFF2-40B4-BE49-F238E27FC236}">
                <a16:creationId xmlns:a16="http://schemas.microsoft.com/office/drawing/2014/main" id="{9E5CBF31-E0E4-46F0-ADBA-A3AFD627534A}"/>
              </a:ext>
            </a:extLst>
          </p:cNvPr>
          <p:cNvSpPr>
            <a:spLocks noGrp="1"/>
          </p:cNvSpPr>
          <p:nvPr>
            <p:ph type="body" sz="half" idx="2"/>
          </p:nvPr>
        </p:nvSpPr>
        <p:spPr>
          <a:xfrm>
            <a:off x="680319" y="5169583"/>
            <a:ext cx="9613862" cy="622971"/>
          </a:xfrm>
        </p:spPr>
        <p:txBody>
          <a:bodyPr/>
          <a:lstStyle/>
          <a:p>
            <a:r>
              <a:rPr lang="it-IT" dirty="0"/>
              <a:t>Il sito web consente di localizzare la posizione dell’utente.</a:t>
            </a:r>
          </a:p>
        </p:txBody>
      </p:sp>
      <p:pic>
        <p:nvPicPr>
          <p:cNvPr id="5124" name="Picture 4">
            <a:extLst>
              <a:ext uri="{FF2B5EF4-FFF2-40B4-BE49-F238E27FC236}">
                <a16:creationId xmlns:a16="http://schemas.microsoft.com/office/drawing/2014/main" id="{98B4BEEA-990A-42DB-9FDD-B862C7E6A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19" y="419150"/>
            <a:ext cx="8172450" cy="38004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200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9A3223-1400-4A97-ADBE-9CB68C2FA5E2}"/>
              </a:ext>
            </a:extLst>
          </p:cNvPr>
          <p:cNvSpPr>
            <a:spLocks noGrp="1"/>
          </p:cNvSpPr>
          <p:nvPr>
            <p:ph type="title"/>
          </p:nvPr>
        </p:nvSpPr>
        <p:spPr/>
        <p:txBody>
          <a:bodyPr/>
          <a:lstStyle/>
          <a:p>
            <a:r>
              <a:rPr lang="it-IT" dirty="0"/>
              <a:t>Geolocalizzazione</a:t>
            </a:r>
          </a:p>
        </p:txBody>
      </p:sp>
      <p:pic>
        <p:nvPicPr>
          <p:cNvPr id="6" name="Segnaposto immagine 5" descr="Immagine che contiene testo, mappa&#10;&#10;Descrizione generata automaticamente">
            <a:extLst>
              <a:ext uri="{FF2B5EF4-FFF2-40B4-BE49-F238E27FC236}">
                <a16:creationId xmlns:a16="http://schemas.microsoft.com/office/drawing/2014/main" id="{BE223C07-141F-45A5-9060-62E949DCB35B}"/>
              </a:ext>
            </a:extLst>
          </p:cNvPr>
          <p:cNvPicPr>
            <a:picLocks noGrp="1" noChangeAspect="1"/>
          </p:cNvPicPr>
          <p:nvPr>
            <p:ph type="pic" idx="1"/>
          </p:nvPr>
        </p:nvPicPr>
        <p:blipFill rotWithShape="1">
          <a:blip r:embed="rId2"/>
          <a:srcRect t="1122" b="1122"/>
          <a:stretch/>
        </p:blipFill>
        <p:spPr>
          <a:xfrm>
            <a:off x="680322" y="238539"/>
            <a:ext cx="9613859" cy="3960633"/>
          </a:xfrm>
        </p:spPr>
      </p:pic>
      <p:sp>
        <p:nvSpPr>
          <p:cNvPr id="4" name="Segnaposto testo 3">
            <a:extLst>
              <a:ext uri="{FF2B5EF4-FFF2-40B4-BE49-F238E27FC236}">
                <a16:creationId xmlns:a16="http://schemas.microsoft.com/office/drawing/2014/main" id="{AA4941CB-2E7B-4EBF-A071-CF74372654B7}"/>
              </a:ext>
            </a:extLst>
          </p:cNvPr>
          <p:cNvSpPr>
            <a:spLocks noGrp="1"/>
          </p:cNvSpPr>
          <p:nvPr>
            <p:ph type="body" sz="half" idx="2"/>
          </p:nvPr>
        </p:nvSpPr>
        <p:spPr>
          <a:xfrm>
            <a:off x="680319" y="5169583"/>
            <a:ext cx="9613862" cy="622971"/>
          </a:xfrm>
        </p:spPr>
        <p:txBody>
          <a:bodyPr/>
          <a:lstStyle/>
          <a:p>
            <a:r>
              <a:rPr lang="it-IT" dirty="0"/>
              <a:t>Qual è il distributore più vicino a me? Ah! Eccolo!</a:t>
            </a:r>
          </a:p>
        </p:txBody>
      </p:sp>
    </p:spTree>
    <p:extLst>
      <p:ext uri="{BB962C8B-B14F-4D97-AF65-F5344CB8AC3E}">
        <p14:creationId xmlns:p14="http://schemas.microsoft.com/office/powerpoint/2010/main" val="20650375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486D8-9B7C-4C1E-9241-F3FE63E810AC}"/>
              </a:ext>
            </a:extLst>
          </p:cNvPr>
          <p:cNvSpPr>
            <a:spLocks noGrp="1"/>
          </p:cNvSpPr>
          <p:nvPr>
            <p:ph type="title"/>
          </p:nvPr>
        </p:nvSpPr>
        <p:spPr/>
        <p:txBody>
          <a:bodyPr/>
          <a:lstStyle/>
          <a:p>
            <a:r>
              <a:rPr lang="it-IT" dirty="0"/>
              <a:t>Configurazione server</a:t>
            </a:r>
          </a:p>
        </p:txBody>
      </p:sp>
      <p:grpSp>
        <p:nvGrpSpPr>
          <p:cNvPr id="13" name="Gruppo 12">
            <a:extLst>
              <a:ext uri="{FF2B5EF4-FFF2-40B4-BE49-F238E27FC236}">
                <a16:creationId xmlns:a16="http://schemas.microsoft.com/office/drawing/2014/main" id="{4561DD20-57C0-4F64-AAB4-A42DFE63A2E3}"/>
              </a:ext>
            </a:extLst>
          </p:cNvPr>
          <p:cNvGrpSpPr/>
          <p:nvPr/>
        </p:nvGrpSpPr>
        <p:grpSpPr>
          <a:xfrm>
            <a:off x="680317" y="599764"/>
            <a:ext cx="9613859" cy="3587261"/>
            <a:chOff x="680317" y="599764"/>
            <a:chExt cx="9613859" cy="3587261"/>
          </a:xfrm>
        </p:grpSpPr>
        <p:sp>
          <p:nvSpPr>
            <p:cNvPr id="8" name="Rettangolo 7">
              <a:extLst>
                <a:ext uri="{FF2B5EF4-FFF2-40B4-BE49-F238E27FC236}">
                  <a16:creationId xmlns:a16="http://schemas.microsoft.com/office/drawing/2014/main" id="{1ED8FFBF-D505-4120-B336-38D542F4116F}"/>
                </a:ext>
              </a:extLst>
            </p:cNvPr>
            <p:cNvSpPr/>
            <p:nvPr/>
          </p:nvSpPr>
          <p:spPr>
            <a:xfrm>
              <a:off x="680317" y="599764"/>
              <a:ext cx="9613859" cy="3587261"/>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CE07FF5C-4FCC-4904-BF7D-4B5ED2672F15}"/>
                </a:ext>
              </a:extLst>
            </p:cNvPr>
            <p:cNvPicPr>
              <a:picLocks noChangeAspect="1"/>
            </p:cNvPicPr>
            <p:nvPr/>
          </p:nvPicPr>
          <p:blipFill rotWithShape="1">
            <a:blip r:embed="rId2"/>
            <a:srcRect t="466" b="2644"/>
            <a:stretch/>
          </p:blipFill>
          <p:spPr>
            <a:xfrm>
              <a:off x="680317" y="611981"/>
              <a:ext cx="6339666" cy="3570128"/>
            </a:xfrm>
            <a:prstGeom prst="rect">
              <a:avLst/>
            </a:prstGeom>
          </p:spPr>
        </p:pic>
      </p:grpSp>
    </p:spTree>
    <p:extLst>
      <p:ext uri="{BB962C8B-B14F-4D97-AF65-F5344CB8AC3E}">
        <p14:creationId xmlns:p14="http://schemas.microsoft.com/office/powerpoint/2010/main" val="950151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B652FA-4B27-4B5B-A6C8-A14A58C7F0C5}"/>
              </a:ext>
            </a:extLst>
          </p:cNvPr>
          <p:cNvSpPr>
            <a:spLocks noGrp="1"/>
          </p:cNvSpPr>
          <p:nvPr>
            <p:ph type="title"/>
          </p:nvPr>
        </p:nvSpPr>
        <p:spPr/>
        <p:txBody>
          <a:bodyPr/>
          <a:lstStyle/>
          <a:p>
            <a:r>
              <a:rPr lang="it-IT" dirty="0"/>
              <a:t>Form per la segnalazione di un nuovo erogatore</a:t>
            </a:r>
          </a:p>
        </p:txBody>
      </p:sp>
      <p:sp>
        <p:nvSpPr>
          <p:cNvPr id="4" name="Segnaposto testo 3">
            <a:extLst>
              <a:ext uri="{FF2B5EF4-FFF2-40B4-BE49-F238E27FC236}">
                <a16:creationId xmlns:a16="http://schemas.microsoft.com/office/drawing/2014/main" id="{CA455D62-DAA1-4C53-A9FD-DCEEE9B13D68}"/>
              </a:ext>
            </a:extLst>
          </p:cNvPr>
          <p:cNvSpPr>
            <a:spLocks noGrp="1"/>
          </p:cNvSpPr>
          <p:nvPr>
            <p:ph type="body" sz="half" idx="2"/>
          </p:nvPr>
        </p:nvSpPr>
        <p:spPr/>
        <p:txBody>
          <a:bodyPr/>
          <a:lstStyle/>
          <a:p>
            <a:r>
              <a:rPr lang="it-IT" dirty="0"/>
              <a:t>Una delle prime idee che avevamo formulato consisteva proprio in un modo per mettere in contatto gli utenti con il sito web, al fine di migliorare la qualità dei dati offerti dalla app.</a:t>
            </a:r>
          </a:p>
        </p:txBody>
      </p:sp>
      <p:pic>
        <p:nvPicPr>
          <p:cNvPr id="4104" name="Picture 8">
            <a:extLst>
              <a:ext uri="{FF2B5EF4-FFF2-40B4-BE49-F238E27FC236}">
                <a16:creationId xmlns:a16="http://schemas.microsoft.com/office/drawing/2014/main" id="{B3ECA226-1CDE-490D-80FD-98F0EACED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17" y="1693333"/>
            <a:ext cx="9608064" cy="16602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149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E1C34A-4ACE-4B95-9FB6-F3B0527A1447}"/>
              </a:ext>
            </a:extLst>
          </p:cNvPr>
          <p:cNvSpPr>
            <a:spLocks noGrp="1"/>
          </p:cNvSpPr>
          <p:nvPr>
            <p:ph type="title"/>
          </p:nvPr>
        </p:nvSpPr>
        <p:spPr/>
        <p:txBody>
          <a:bodyPr/>
          <a:lstStyle/>
          <a:p>
            <a:r>
              <a:rPr lang="it-IT" dirty="0"/>
              <a:t>Form per la segnalazione di un nuovo erogatore</a:t>
            </a:r>
          </a:p>
        </p:txBody>
      </p:sp>
      <p:pic>
        <p:nvPicPr>
          <p:cNvPr id="5130" name="Picture 10">
            <a:extLst>
              <a:ext uri="{FF2B5EF4-FFF2-40B4-BE49-F238E27FC236}">
                <a16:creationId xmlns:a16="http://schemas.microsoft.com/office/drawing/2014/main" id="{5A8EE343-B76A-4C51-864E-95C1C6343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19" y="364389"/>
            <a:ext cx="9613862" cy="40910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756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62E87B-8247-4021-BB26-47F5E2238096}"/>
              </a:ext>
            </a:extLst>
          </p:cNvPr>
          <p:cNvSpPr>
            <a:spLocks noGrp="1"/>
          </p:cNvSpPr>
          <p:nvPr>
            <p:ph type="title"/>
          </p:nvPr>
        </p:nvSpPr>
        <p:spPr/>
        <p:txBody>
          <a:bodyPr>
            <a:normAutofit/>
          </a:bodyPr>
          <a:lstStyle/>
          <a:p>
            <a:r>
              <a:rPr lang="it-IT" dirty="0"/>
              <a:t>Form per la segnalazione di un nuovo erogatore</a:t>
            </a:r>
          </a:p>
        </p:txBody>
      </p:sp>
      <p:pic>
        <p:nvPicPr>
          <p:cNvPr id="3076" name="Picture 4">
            <a:extLst>
              <a:ext uri="{FF2B5EF4-FFF2-40B4-BE49-F238E27FC236}">
                <a16:creationId xmlns:a16="http://schemas.microsoft.com/office/drawing/2014/main" id="{6A4ADF11-6DFA-4C93-A51A-2F89FC058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76" y="146687"/>
            <a:ext cx="5680724" cy="40684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30A4E8A-C733-4EE8-AFFA-322982BDC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714" y="141771"/>
            <a:ext cx="5816462" cy="407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6546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2E2C9B-4F26-4723-82A9-F201539E2E35}"/>
              </a:ext>
            </a:extLst>
          </p:cNvPr>
          <p:cNvSpPr>
            <a:spLocks noGrp="1"/>
          </p:cNvSpPr>
          <p:nvPr>
            <p:ph type="title"/>
          </p:nvPr>
        </p:nvSpPr>
        <p:spPr/>
        <p:txBody>
          <a:bodyPr/>
          <a:lstStyle/>
          <a:p>
            <a:r>
              <a:rPr lang="it-IT" dirty="0"/>
              <a:t>Form per la segnalazione di un nuovo erogatore</a:t>
            </a:r>
          </a:p>
        </p:txBody>
      </p:sp>
      <p:sp>
        <p:nvSpPr>
          <p:cNvPr id="4" name="Segnaposto testo 3">
            <a:extLst>
              <a:ext uri="{FF2B5EF4-FFF2-40B4-BE49-F238E27FC236}">
                <a16:creationId xmlns:a16="http://schemas.microsoft.com/office/drawing/2014/main" id="{3E35B411-7CAA-4AAF-8618-945586BBAD0D}"/>
              </a:ext>
            </a:extLst>
          </p:cNvPr>
          <p:cNvSpPr>
            <a:spLocks noGrp="1"/>
          </p:cNvSpPr>
          <p:nvPr>
            <p:ph type="body" sz="half" idx="2"/>
          </p:nvPr>
        </p:nvSpPr>
        <p:spPr/>
        <p:txBody>
          <a:bodyPr/>
          <a:lstStyle/>
          <a:p>
            <a:r>
              <a:rPr lang="it-IT" dirty="0"/>
              <a:t>Esempio di funzionamento di una mail di segnalazione.</a:t>
            </a:r>
          </a:p>
        </p:txBody>
      </p:sp>
      <p:pic>
        <p:nvPicPr>
          <p:cNvPr id="7" name="Segnaposto immagine 5">
            <a:extLst>
              <a:ext uri="{FF2B5EF4-FFF2-40B4-BE49-F238E27FC236}">
                <a16:creationId xmlns:a16="http://schemas.microsoft.com/office/drawing/2014/main" id="{78EB6AAB-6BA0-4E01-91A0-135969D17574}"/>
              </a:ext>
            </a:extLst>
          </p:cNvPr>
          <p:cNvPicPr>
            <a:picLocks noChangeAspect="1"/>
          </p:cNvPicPr>
          <p:nvPr/>
        </p:nvPicPr>
        <p:blipFill rotWithShape="1">
          <a:blip r:embed="rId2"/>
          <a:srcRect t="145" b="145"/>
          <a:stretch/>
        </p:blipFill>
        <p:spPr>
          <a:xfrm>
            <a:off x="680320" y="279894"/>
            <a:ext cx="5177142" cy="3846638"/>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8" name="Picture 6">
            <a:extLst>
              <a:ext uri="{FF2B5EF4-FFF2-40B4-BE49-F238E27FC236}">
                <a16:creationId xmlns:a16="http://schemas.microsoft.com/office/drawing/2014/main" id="{1DCA0979-CBF4-4290-92BA-8239045F1002}"/>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l="31124" t="23457" r="19942" b="22704"/>
          <a:stretch/>
        </p:blipFill>
        <p:spPr bwMode="auto">
          <a:xfrm>
            <a:off x="5627778" y="1615077"/>
            <a:ext cx="4704460" cy="2511456"/>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B52B8200-F129-47F9-BD3C-BB666F1FA6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888" r="13117" b="46652"/>
          <a:stretch/>
        </p:blipFill>
        <p:spPr bwMode="auto">
          <a:xfrm>
            <a:off x="5155096" y="274978"/>
            <a:ext cx="5177142" cy="1462164"/>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Freccia a destra 8">
            <a:extLst>
              <a:ext uri="{FF2B5EF4-FFF2-40B4-BE49-F238E27FC236}">
                <a16:creationId xmlns:a16="http://schemas.microsoft.com/office/drawing/2014/main" id="{5EC23F53-2089-4EA4-BA94-43B796EBE4B7}"/>
              </a:ext>
            </a:extLst>
          </p:cNvPr>
          <p:cNvSpPr/>
          <p:nvPr/>
        </p:nvSpPr>
        <p:spPr>
          <a:xfrm>
            <a:off x="4240696" y="945071"/>
            <a:ext cx="1099930" cy="530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Freccia a destra 11">
            <a:extLst>
              <a:ext uri="{FF2B5EF4-FFF2-40B4-BE49-F238E27FC236}">
                <a16:creationId xmlns:a16="http://schemas.microsoft.com/office/drawing/2014/main" id="{8986EE64-697B-4A4B-8E88-B7D40C369FAC}"/>
              </a:ext>
            </a:extLst>
          </p:cNvPr>
          <p:cNvSpPr/>
          <p:nvPr/>
        </p:nvSpPr>
        <p:spPr>
          <a:xfrm rot="5400000">
            <a:off x="8700055" y="1784895"/>
            <a:ext cx="1099930" cy="530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047332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61BA68FC-B2D2-4133-A583-362ADFD32B13}"/>
              </a:ext>
            </a:extLst>
          </p:cNvPr>
          <p:cNvSpPr>
            <a:spLocks noGrp="1"/>
          </p:cNvSpPr>
          <p:nvPr>
            <p:ph type="title"/>
          </p:nvPr>
        </p:nvSpPr>
        <p:spPr/>
        <p:txBody>
          <a:bodyPr/>
          <a:lstStyle/>
          <a:p>
            <a:r>
              <a:rPr lang="it-IT" dirty="0"/>
              <a:t>Grazie per l’attenzione!</a:t>
            </a:r>
          </a:p>
        </p:txBody>
      </p:sp>
      <p:pic>
        <p:nvPicPr>
          <p:cNvPr id="10" name="Immagine 9">
            <a:extLst>
              <a:ext uri="{FF2B5EF4-FFF2-40B4-BE49-F238E27FC236}">
                <a16:creationId xmlns:a16="http://schemas.microsoft.com/office/drawing/2014/main" id="{ACEC58F2-4ED7-483A-8837-FD4C135663F2}"/>
              </a:ext>
            </a:extLst>
          </p:cNvPr>
          <p:cNvPicPr>
            <a:picLocks noChangeAspect="1"/>
          </p:cNvPicPr>
          <p:nvPr/>
        </p:nvPicPr>
        <p:blipFill>
          <a:blip r:embed="rId2"/>
          <a:stretch>
            <a:fillRect/>
          </a:stretch>
        </p:blipFill>
        <p:spPr>
          <a:xfrm>
            <a:off x="4413637" y="2355386"/>
            <a:ext cx="2147228" cy="2147228"/>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magine 11">
            <a:extLst>
              <a:ext uri="{FF2B5EF4-FFF2-40B4-BE49-F238E27FC236}">
                <a16:creationId xmlns:a16="http://schemas.microsoft.com/office/drawing/2014/main" id="{C3AD6DB1-38CF-4491-B7AD-7D13853E4E8E}"/>
              </a:ext>
            </a:extLst>
          </p:cNvPr>
          <p:cNvPicPr>
            <a:picLocks noChangeAspect="1"/>
          </p:cNvPicPr>
          <p:nvPr/>
        </p:nvPicPr>
        <p:blipFill>
          <a:blip r:embed="rId3"/>
          <a:stretch>
            <a:fillRect/>
          </a:stretch>
        </p:blipFill>
        <p:spPr>
          <a:xfrm>
            <a:off x="7873305" y="2355386"/>
            <a:ext cx="2147228" cy="2147228"/>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Immagine 15">
            <a:extLst>
              <a:ext uri="{FF2B5EF4-FFF2-40B4-BE49-F238E27FC236}">
                <a16:creationId xmlns:a16="http://schemas.microsoft.com/office/drawing/2014/main" id="{D959CF0A-F1B8-453D-A2AB-DF5BFDC47867}"/>
              </a:ext>
            </a:extLst>
          </p:cNvPr>
          <p:cNvPicPr>
            <a:picLocks noChangeAspect="1"/>
          </p:cNvPicPr>
          <p:nvPr/>
        </p:nvPicPr>
        <p:blipFill>
          <a:blip r:embed="rId4"/>
          <a:stretch>
            <a:fillRect/>
          </a:stretch>
        </p:blipFill>
        <p:spPr>
          <a:xfrm>
            <a:off x="953969" y="2355386"/>
            <a:ext cx="2147228" cy="2147228"/>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Rettangolo 22">
            <a:extLst>
              <a:ext uri="{FF2B5EF4-FFF2-40B4-BE49-F238E27FC236}">
                <a16:creationId xmlns:a16="http://schemas.microsoft.com/office/drawing/2014/main" id="{3BF9885F-0F33-4B6B-96E8-8FBCD987EE20}"/>
              </a:ext>
            </a:extLst>
          </p:cNvPr>
          <p:cNvSpPr/>
          <p:nvPr/>
        </p:nvSpPr>
        <p:spPr>
          <a:xfrm>
            <a:off x="633611" y="5023834"/>
            <a:ext cx="2787944"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Raffaele</a:t>
            </a:r>
          </a:p>
        </p:txBody>
      </p:sp>
      <p:sp>
        <p:nvSpPr>
          <p:cNvPr id="28" name="Rettangolo 27">
            <a:extLst>
              <a:ext uri="{FF2B5EF4-FFF2-40B4-BE49-F238E27FC236}">
                <a16:creationId xmlns:a16="http://schemas.microsoft.com/office/drawing/2014/main" id="{72DE5B14-2195-4687-BB3A-ED1C3B4E0F5B}"/>
              </a:ext>
            </a:extLst>
          </p:cNvPr>
          <p:cNvSpPr/>
          <p:nvPr/>
        </p:nvSpPr>
        <p:spPr>
          <a:xfrm>
            <a:off x="7552947" y="5023834"/>
            <a:ext cx="2787944"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Raffaele</a:t>
            </a:r>
          </a:p>
        </p:txBody>
      </p:sp>
      <p:sp>
        <p:nvSpPr>
          <p:cNvPr id="29" name="Rettangolo 28">
            <a:extLst>
              <a:ext uri="{FF2B5EF4-FFF2-40B4-BE49-F238E27FC236}">
                <a16:creationId xmlns:a16="http://schemas.microsoft.com/office/drawing/2014/main" id="{FF62F30A-96B0-439D-959B-1B7AD52021DD}"/>
              </a:ext>
            </a:extLst>
          </p:cNvPr>
          <p:cNvSpPr/>
          <p:nvPr/>
        </p:nvSpPr>
        <p:spPr>
          <a:xfrm>
            <a:off x="4093279" y="5023834"/>
            <a:ext cx="2787944" cy="923330"/>
          </a:xfrm>
          <a:prstGeom prst="rect">
            <a:avLst/>
          </a:prstGeom>
          <a:noFill/>
        </p:spPr>
        <p:txBody>
          <a:bodyPr wrap="none" lIns="91440" tIns="45720" rIns="91440" bIns="45720">
            <a:spAutoFit/>
          </a:bodyPr>
          <a:lstStyle/>
          <a:p>
            <a:pPr algn="ctr"/>
            <a:r>
              <a:rPr lang="it-IT" sz="5400" b="0" strike="dblStrike" cap="none" spc="0" dirty="0">
                <a:ln w="0"/>
                <a:solidFill>
                  <a:schemeClr val="tx1"/>
                </a:solidFill>
                <a:effectLst>
                  <a:outerShdw blurRad="38100" dist="19050" dir="2700000" algn="tl" rotWithShape="0">
                    <a:schemeClr val="dk1">
                      <a:alpha val="40000"/>
                    </a:schemeClr>
                  </a:outerShdw>
                </a:effectLst>
              </a:rPr>
              <a:t>Raffaele</a:t>
            </a:r>
          </a:p>
        </p:txBody>
      </p:sp>
      <p:sp>
        <p:nvSpPr>
          <p:cNvPr id="30" name="Rettangolo 29">
            <a:extLst>
              <a:ext uri="{FF2B5EF4-FFF2-40B4-BE49-F238E27FC236}">
                <a16:creationId xmlns:a16="http://schemas.microsoft.com/office/drawing/2014/main" id="{FC9C9832-A4B4-4590-AF0C-8FFEC2A1E6F3}"/>
              </a:ext>
            </a:extLst>
          </p:cNvPr>
          <p:cNvSpPr/>
          <p:nvPr/>
        </p:nvSpPr>
        <p:spPr>
          <a:xfrm>
            <a:off x="4581394" y="5802133"/>
            <a:ext cx="1811713" cy="923330"/>
          </a:xfrm>
          <a:prstGeom prst="rect">
            <a:avLst/>
          </a:prstGeom>
          <a:noFill/>
        </p:spPr>
        <p:txBody>
          <a:bodyPr wrap="none" lIns="91440" tIns="45720" rIns="91440" bIns="45720">
            <a:spAutoFit/>
          </a:bodyPr>
          <a:lstStyle/>
          <a:p>
            <a:pPr algn="ctr"/>
            <a:r>
              <a:rPr lang="it-IT" sz="5400" dirty="0">
                <a:ln w="0"/>
                <a:effectLst>
                  <a:outerShdw blurRad="38100" dist="19050" dir="2700000" algn="tl" rotWithShape="0">
                    <a:schemeClr val="dk1">
                      <a:alpha val="40000"/>
                    </a:schemeClr>
                  </a:outerShdw>
                </a:effectLst>
              </a:rPr>
              <a:t>Dario</a:t>
            </a:r>
          </a:p>
        </p:txBody>
      </p:sp>
    </p:spTree>
    <p:extLst>
      <p:ext uri="{BB962C8B-B14F-4D97-AF65-F5344CB8AC3E}">
        <p14:creationId xmlns:p14="http://schemas.microsoft.com/office/powerpoint/2010/main" val="29854015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4E13CC-FC68-402B-8C74-413C9114FE0B}"/>
              </a:ext>
            </a:extLst>
          </p:cNvPr>
          <p:cNvSpPr>
            <a:spLocks noGrp="1"/>
          </p:cNvSpPr>
          <p:nvPr>
            <p:ph type="title"/>
          </p:nvPr>
        </p:nvSpPr>
        <p:spPr/>
        <p:txBody>
          <a:bodyPr/>
          <a:lstStyle/>
          <a:p>
            <a:r>
              <a:rPr lang="it-IT" dirty="0"/>
              <a:t>Qual era l’idea?</a:t>
            </a:r>
          </a:p>
        </p:txBody>
      </p:sp>
      <p:sp>
        <p:nvSpPr>
          <p:cNvPr id="3" name="Segnaposto contenuto 2">
            <a:extLst>
              <a:ext uri="{FF2B5EF4-FFF2-40B4-BE49-F238E27FC236}">
                <a16:creationId xmlns:a16="http://schemas.microsoft.com/office/drawing/2014/main" id="{74E2DBEE-B5D5-40C2-9C91-856E13E04095}"/>
              </a:ext>
            </a:extLst>
          </p:cNvPr>
          <p:cNvSpPr>
            <a:spLocks noGrp="1"/>
          </p:cNvSpPr>
          <p:nvPr>
            <p:ph idx="1"/>
          </p:nvPr>
        </p:nvSpPr>
        <p:spPr/>
        <p:txBody>
          <a:bodyPr>
            <a:normAutofit/>
          </a:bodyPr>
          <a:lstStyle/>
          <a:p>
            <a:r>
              <a:rPr lang="it-IT" sz="2800" dirty="0"/>
              <a:t>Creare un applicativo web in grado di offrire una mappa che mostrasse tutti gli erogatori più vicini all’utente.</a:t>
            </a:r>
          </a:p>
          <a:p>
            <a:r>
              <a:rPr lang="it-IT" sz="2800" dirty="0"/>
              <a:t>Promuovere la prevenzione attraverso un applicativo pratico, immediato ed anonimo</a:t>
            </a:r>
          </a:p>
        </p:txBody>
      </p:sp>
    </p:spTree>
    <p:extLst>
      <p:ext uri="{BB962C8B-B14F-4D97-AF65-F5344CB8AC3E}">
        <p14:creationId xmlns:p14="http://schemas.microsoft.com/office/powerpoint/2010/main" val="24715492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D322-E19D-485E-BD26-13A55CB4FABF}"/>
              </a:ext>
            </a:extLst>
          </p:cNvPr>
          <p:cNvSpPr>
            <a:spLocks noGrp="1"/>
          </p:cNvSpPr>
          <p:nvPr>
            <p:ph type="title"/>
          </p:nvPr>
        </p:nvSpPr>
        <p:spPr/>
        <p:txBody>
          <a:bodyPr/>
          <a:lstStyle/>
          <a:p>
            <a:r>
              <a:rPr lang="it-IT" dirty="0"/>
              <a:t>Cosa è stato realizzato?</a:t>
            </a:r>
          </a:p>
        </p:txBody>
      </p:sp>
      <p:sp>
        <p:nvSpPr>
          <p:cNvPr id="3" name="Segnaposto contenuto 2">
            <a:extLst>
              <a:ext uri="{FF2B5EF4-FFF2-40B4-BE49-F238E27FC236}">
                <a16:creationId xmlns:a16="http://schemas.microsoft.com/office/drawing/2014/main" id="{996B6873-385D-4B9E-A8FF-EF8A4450A1E3}"/>
              </a:ext>
            </a:extLst>
          </p:cNvPr>
          <p:cNvSpPr>
            <a:spLocks noGrp="1"/>
          </p:cNvSpPr>
          <p:nvPr>
            <p:ph idx="1"/>
          </p:nvPr>
        </p:nvSpPr>
        <p:spPr/>
        <p:txBody>
          <a:bodyPr>
            <a:normAutofit/>
          </a:bodyPr>
          <a:lstStyle/>
          <a:p>
            <a:r>
              <a:rPr lang="it-IT" sz="2800" dirty="0"/>
              <a:t>Mappa interattiva dinamica</a:t>
            </a:r>
          </a:p>
          <a:p>
            <a:r>
              <a:rPr lang="it-IT" sz="2800" dirty="0"/>
              <a:t>Geolocalizzazione per la posizione sulla mappa</a:t>
            </a:r>
          </a:p>
          <a:p>
            <a:r>
              <a:rPr lang="it-IT" sz="2800" dirty="0"/>
              <a:t>Form per la segnalazione di nuovi distributori</a:t>
            </a:r>
          </a:p>
          <a:p>
            <a:r>
              <a:rPr lang="it-IT" sz="2800" dirty="0"/>
              <a:t>Database per la conservazione delle coordinate dei </a:t>
            </a:r>
            <a:r>
              <a:rPr lang="it-IT" sz="2800" i="1" dirty="0"/>
              <a:t>markers</a:t>
            </a:r>
            <a:endParaRPr lang="it-IT" sz="2800" dirty="0"/>
          </a:p>
        </p:txBody>
      </p:sp>
    </p:spTree>
    <p:extLst>
      <p:ext uri="{BB962C8B-B14F-4D97-AF65-F5344CB8AC3E}">
        <p14:creationId xmlns:p14="http://schemas.microsoft.com/office/powerpoint/2010/main" val="2987139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7BA315-C996-4DD8-A8A1-1C5863EDD854}"/>
              </a:ext>
            </a:extLst>
          </p:cNvPr>
          <p:cNvSpPr>
            <a:spLocks noGrp="1"/>
          </p:cNvSpPr>
          <p:nvPr>
            <p:ph type="title"/>
          </p:nvPr>
        </p:nvSpPr>
        <p:spPr/>
        <p:txBody>
          <a:bodyPr/>
          <a:lstStyle/>
          <a:p>
            <a:r>
              <a:rPr lang="it-IT" dirty="0"/>
              <a:t>Cosa abbiamo imparato?</a:t>
            </a:r>
          </a:p>
        </p:txBody>
      </p:sp>
      <p:sp>
        <p:nvSpPr>
          <p:cNvPr id="3" name="Segnaposto contenuto 2">
            <a:extLst>
              <a:ext uri="{FF2B5EF4-FFF2-40B4-BE49-F238E27FC236}">
                <a16:creationId xmlns:a16="http://schemas.microsoft.com/office/drawing/2014/main" id="{1473C56A-0FA3-4369-954A-DE520D2599B9}"/>
              </a:ext>
            </a:extLst>
          </p:cNvPr>
          <p:cNvSpPr>
            <a:spLocks noGrp="1"/>
          </p:cNvSpPr>
          <p:nvPr>
            <p:ph idx="1"/>
          </p:nvPr>
        </p:nvSpPr>
        <p:spPr/>
        <p:txBody>
          <a:bodyPr>
            <a:normAutofit/>
          </a:bodyPr>
          <a:lstStyle/>
          <a:p>
            <a:r>
              <a:rPr lang="it-IT" sz="2800" dirty="0"/>
              <a:t>Gestione di un database non relazionale</a:t>
            </a:r>
          </a:p>
          <a:p>
            <a:r>
              <a:rPr lang="it-IT" sz="2800" dirty="0"/>
              <a:t>Integrazione di componenti aggiuntivi in </a:t>
            </a:r>
            <a:r>
              <a:rPr lang="it-IT" sz="2800" dirty="0" err="1"/>
              <a:t>Flask</a:t>
            </a:r>
            <a:r>
              <a:rPr lang="it-IT" sz="2800" dirty="0"/>
              <a:t>/Python</a:t>
            </a:r>
          </a:p>
          <a:p>
            <a:r>
              <a:rPr lang="it-IT" sz="2800" dirty="0"/>
              <a:t>Implementazione del protocollo SMTP per la trasmissione di email</a:t>
            </a:r>
          </a:p>
        </p:txBody>
      </p:sp>
    </p:spTree>
    <p:extLst>
      <p:ext uri="{BB962C8B-B14F-4D97-AF65-F5344CB8AC3E}">
        <p14:creationId xmlns:p14="http://schemas.microsoft.com/office/powerpoint/2010/main" val="14161891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CDB899-D908-47E0-9D8A-607A10451DE8}"/>
              </a:ext>
            </a:extLst>
          </p:cNvPr>
          <p:cNvSpPr>
            <a:spLocks noGrp="1"/>
          </p:cNvSpPr>
          <p:nvPr>
            <p:ph type="title"/>
          </p:nvPr>
        </p:nvSpPr>
        <p:spPr/>
        <p:txBody>
          <a:bodyPr/>
          <a:lstStyle/>
          <a:p>
            <a:r>
              <a:rPr lang="it-IT" dirty="0"/>
              <a:t>Cosa abbiamo imparato?</a:t>
            </a:r>
          </a:p>
        </p:txBody>
      </p:sp>
      <p:sp>
        <p:nvSpPr>
          <p:cNvPr id="3" name="Segnaposto contenuto 2">
            <a:extLst>
              <a:ext uri="{FF2B5EF4-FFF2-40B4-BE49-F238E27FC236}">
                <a16:creationId xmlns:a16="http://schemas.microsoft.com/office/drawing/2014/main" id="{E990614A-EBD9-443D-A117-EA98B94C4DB8}"/>
              </a:ext>
            </a:extLst>
          </p:cNvPr>
          <p:cNvSpPr>
            <a:spLocks noGrp="1"/>
          </p:cNvSpPr>
          <p:nvPr>
            <p:ph idx="1"/>
          </p:nvPr>
        </p:nvSpPr>
        <p:spPr/>
        <p:txBody>
          <a:bodyPr/>
          <a:lstStyle/>
          <a:p>
            <a:r>
              <a:rPr lang="it-IT" dirty="0"/>
              <a:t>A lavorare in gruppo!</a:t>
            </a:r>
          </a:p>
          <a:p>
            <a:r>
              <a:rPr lang="it-IT" dirty="0"/>
              <a:t>Coordinamento di un lavoro di gruppo mediante GitHub</a:t>
            </a:r>
          </a:p>
        </p:txBody>
      </p:sp>
      <p:pic>
        <p:nvPicPr>
          <p:cNvPr id="8" name="Immagine 7">
            <a:extLst>
              <a:ext uri="{FF2B5EF4-FFF2-40B4-BE49-F238E27FC236}">
                <a16:creationId xmlns:a16="http://schemas.microsoft.com/office/drawing/2014/main" id="{F1E98E9B-6E73-4E97-B4D6-6B74B82395A7}"/>
              </a:ext>
            </a:extLst>
          </p:cNvPr>
          <p:cNvPicPr>
            <a:picLocks noChangeAspect="1"/>
          </p:cNvPicPr>
          <p:nvPr/>
        </p:nvPicPr>
        <p:blipFill rotWithShape="1">
          <a:blip r:embed="rId2"/>
          <a:srcRect t="33672"/>
          <a:stretch/>
        </p:blipFill>
        <p:spPr>
          <a:xfrm>
            <a:off x="680321" y="3429000"/>
            <a:ext cx="9921005" cy="3271678"/>
          </a:xfrm>
          <a:prstGeom prst="rect">
            <a:avLst/>
          </a:prstGeom>
        </p:spPr>
      </p:pic>
    </p:spTree>
    <p:extLst>
      <p:ext uri="{BB962C8B-B14F-4D97-AF65-F5344CB8AC3E}">
        <p14:creationId xmlns:p14="http://schemas.microsoft.com/office/powerpoint/2010/main" val="38403872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FD44DD-DB51-4241-B306-C9812E24F923}"/>
              </a:ext>
            </a:extLst>
          </p:cNvPr>
          <p:cNvSpPr>
            <a:spLocks noGrp="1"/>
          </p:cNvSpPr>
          <p:nvPr>
            <p:ph type="title"/>
          </p:nvPr>
        </p:nvSpPr>
        <p:spPr/>
        <p:txBody>
          <a:bodyPr/>
          <a:lstStyle/>
          <a:p>
            <a:r>
              <a:rPr lang="it-IT" dirty="0"/>
              <a:t>Quali tecnologie abbiamo usato?</a:t>
            </a:r>
          </a:p>
        </p:txBody>
      </p:sp>
      <p:sp>
        <p:nvSpPr>
          <p:cNvPr id="4" name="Segnaposto testo 3">
            <a:extLst>
              <a:ext uri="{FF2B5EF4-FFF2-40B4-BE49-F238E27FC236}">
                <a16:creationId xmlns:a16="http://schemas.microsoft.com/office/drawing/2014/main" id="{3B47D808-9E16-47AC-9F5F-385764EB3CB0}"/>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it-IT" sz="2000" dirty="0"/>
              <a:t>Python/</a:t>
            </a:r>
            <a:r>
              <a:rPr lang="it-IT" sz="2000" dirty="0" err="1"/>
              <a:t>Flask</a:t>
            </a:r>
            <a:endParaRPr lang="it-IT" sz="2000" dirty="0"/>
          </a:p>
          <a:p>
            <a:pPr marL="285750" indent="-285750">
              <a:buFont typeface="Arial" panose="020B0604020202020204" pitchFamily="34" charset="0"/>
              <a:buChar char="•"/>
            </a:pPr>
            <a:r>
              <a:rPr lang="it-IT" sz="2000" dirty="0" err="1"/>
              <a:t>MongoDB</a:t>
            </a:r>
            <a:r>
              <a:rPr lang="it-IT" sz="2000" dirty="0"/>
              <a:t> (Atlas)</a:t>
            </a:r>
          </a:p>
          <a:p>
            <a:pPr marL="285750" indent="-285750">
              <a:buFont typeface="Arial" panose="020B0604020202020204" pitchFamily="34" charset="0"/>
              <a:buChar char="•"/>
            </a:pPr>
            <a:r>
              <a:rPr lang="it-IT" sz="2000" dirty="0"/>
              <a:t>JavaScript</a:t>
            </a:r>
          </a:p>
          <a:p>
            <a:pPr marL="285750" indent="-285750">
              <a:buFont typeface="Arial" panose="020B0604020202020204" pitchFamily="34" charset="0"/>
              <a:buChar char="•"/>
            </a:pPr>
            <a:r>
              <a:rPr lang="it-IT" sz="2000" dirty="0"/>
              <a:t>HTML5</a:t>
            </a:r>
          </a:p>
          <a:p>
            <a:pPr marL="285750" indent="-285750">
              <a:buFont typeface="Arial" panose="020B0604020202020204" pitchFamily="34" charset="0"/>
              <a:buChar char="•"/>
            </a:pPr>
            <a:r>
              <a:rPr lang="it-IT" sz="2000" dirty="0"/>
              <a:t>CSS3 </a:t>
            </a:r>
          </a:p>
          <a:p>
            <a:pPr marL="285750" indent="-285750">
              <a:buFont typeface="Arial" panose="020B0604020202020204" pitchFamily="34" charset="0"/>
              <a:buChar char="•"/>
            </a:pPr>
            <a:r>
              <a:rPr lang="it-IT" sz="2000" dirty="0"/>
              <a:t>Bootstrap</a:t>
            </a:r>
          </a:p>
          <a:p>
            <a:pPr marL="285750" indent="-285750">
              <a:buFont typeface="Arial" panose="020B0604020202020204" pitchFamily="34" charset="0"/>
              <a:buChar char="•"/>
            </a:pPr>
            <a:r>
              <a:rPr lang="it-IT" sz="2000" dirty="0" err="1"/>
              <a:t>OpenStreetMap</a:t>
            </a:r>
            <a:r>
              <a:rPr lang="it-IT" sz="2000" dirty="0"/>
              <a:t> (</a:t>
            </a:r>
            <a:r>
              <a:rPr lang="it-IT" sz="2000" dirty="0" err="1"/>
              <a:t>Leaflet</a:t>
            </a:r>
            <a:r>
              <a:rPr lang="it-IT" sz="2000" dirty="0"/>
              <a:t>)</a:t>
            </a:r>
          </a:p>
        </p:txBody>
      </p:sp>
      <p:pic>
        <p:nvPicPr>
          <p:cNvPr id="1028" name="Picture 4">
            <a:extLst>
              <a:ext uri="{FF2B5EF4-FFF2-40B4-BE49-F238E27FC236}">
                <a16:creationId xmlns:a16="http://schemas.microsoft.com/office/drawing/2014/main" id="{2407C14D-3C62-41DF-9C5A-67503D598D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407" t="31630" r="33940" b="24271"/>
          <a:stretch/>
        </p:blipFill>
        <p:spPr bwMode="auto">
          <a:xfrm>
            <a:off x="4556579" y="2200478"/>
            <a:ext cx="1117012" cy="11009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69E891F6-1F80-406B-B6EC-809A4BCFC4CC}"/>
              </a:ext>
            </a:extLst>
          </p:cNvPr>
          <p:cNvPicPr>
            <a:picLocks noChangeAspect="1"/>
          </p:cNvPicPr>
          <p:nvPr/>
        </p:nvPicPr>
        <p:blipFill>
          <a:blip r:embed="rId3"/>
          <a:stretch>
            <a:fillRect/>
          </a:stretch>
        </p:blipFill>
        <p:spPr>
          <a:xfrm>
            <a:off x="7310213" y="2283368"/>
            <a:ext cx="1458687" cy="1677491"/>
          </a:xfrm>
          <a:prstGeom prst="rect">
            <a:avLst/>
          </a:prstGeom>
          <a:ln>
            <a:noFill/>
          </a:ln>
          <a:effectLst>
            <a:outerShdw blurRad="190500" algn="tl" rotWithShape="0">
              <a:srgbClr val="000000">
                <a:alpha val="70000"/>
              </a:srgbClr>
            </a:outerShdw>
          </a:effectLst>
        </p:spPr>
      </p:pic>
      <p:pic>
        <p:nvPicPr>
          <p:cNvPr id="1034" name="Picture 10">
            <a:extLst>
              <a:ext uri="{FF2B5EF4-FFF2-40B4-BE49-F238E27FC236}">
                <a16:creationId xmlns:a16="http://schemas.microsoft.com/office/drawing/2014/main" id="{787C97DF-F181-48D7-9FCE-E1DE1FEEC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795" y="3301440"/>
            <a:ext cx="2809461" cy="7587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21B14F7-8839-4190-BEBF-992E74CE26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8518" y="2272532"/>
            <a:ext cx="995924" cy="9959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F7B6C48-F25D-4178-BE0C-01A320D007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6795" y="4153710"/>
            <a:ext cx="2753789" cy="17824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A9633500-9C5B-4015-8BD4-CD30F9B59DAC}"/>
              </a:ext>
            </a:extLst>
          </p:cNvPr>
          <p:cNvPicPr>
            <a:picLocks noChangeAspect="1"/>
          </p:cNvPicPr>
          <p:nvPr/>
        </p:nvPicPr>
        <p:blipFill rotWithShape="1">
          <a:blip r:embed="rId7"/>
          <a:srcRect l="11905" r="12600"/>
          <a:stretch/>
        </p:blipFill>
        <p:spPr>
          <a:xfrm>
            <a:off x="8768900" y="2272532"/>
            <a:ext cx="1458687" cy="1295013"/>
          </a:xfrm>
          <a:prstGeom prst="rect">
            <a:avLst/>
          </a:prstGeom>
          <a:ln>
            <a:noFill/>
          </a:ln>
          <a:effectLst>
            <a:outerShdw blurRad="190500" algn="tl" rotWithShape="0">
              <a:srgbClr val="000000">
                <a:alpha val="70000"/>
              </a:srgbClr>
            </a:outerShdw>
          </a:effectLst>
        </p:spPr>
      </p:pic>
      <p:pic>
        <p:nvPicPr>
          <p:cNvPr id="1048" name="Picture 24">
            <a:extLst>
              <a:ext uri="{FF2B5EF4-FFF2-40B4-BE49-F238E27FC236}">
                <a16:creationId xmlns:a16="http://schemas.microsoft.com/office/drawing/2014/main" id="{3BE23592-6D64-4B9E-9F97-D0F210E9B9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2545" y="4963730"/>
            <a:ext cx="2917374" cy="9724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0650E8DC-F911-4F45-8336-AE581781B2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2545" y="4060141"/>
            <a:ext cx="2989706" cy="7918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60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E2254F4B-3077-439D-98FD-C4BB3A82168F}"/>
              </a:ext>
            </a:extLst>
          </p:cNvPr>
          <p:cNvPicPr>
            <a:picLocks noChangeAspect="1"/>
          </p:cNvPicPr>
          <p:nvPr/>
        </p:nvPicPr>
        <p:blipFill>
          <a:blip r:embed="rId2"/>
          <a:stretch>
            <a:fillRect/>
          </a:stretch>
        </p:blipFill>
        <p:spPr>
          <a:xfrm>
            <a:off x="680319" y="599765"/>
            <a:ext cx="5616777" cy="3589573"/>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2" name="Titolo 1">
            <a:extLst>
              <a:ext uri="{FF2B5EF4-FFF2-40B4-BE49-F238E27FC236}">
                <a16:creationId xmlns:a16="http://schemas.microsoft.com/office/drawing/2014/main" id="{DC2433C6-06BF-485A-A15E-8953DEEBA18F}"/>
              </a:ext>
            </a:extLst>
          </p:cNvPr>
          <p:cNvSpPr>
            <a:spLocks noGrp="1"/>
          </p:cNvSpPr>
          <p:nvPr>
            <p:ph type="title"/>
          </p:nvPr>
        </p:nvSpPr>
        <p:spPr/>
        <p:txBody>
          <a:bodyPr/>
          <a:lstStyle/>
          <a:p>
            <a:r>
              <a:rPr lang="it-IT" dirty="0"/>
              <a:t>Lettura delle coordinate dal database</a:t>
            </a:r>
          </a:p>
        </p:txBody>
      </p:sp>
      <p:sp>
        <p:nvSpPr>
          <p:cNvPr id="5" name="Segnaposto testo 3">
            <a:extLst>
              <a:ext uri="{FF2B5EF4-FFF2-40B4-BE49-F238E27FC236}">
                <a16:creationId xmlns:a16="http://schemas.microsoft.com/office/drawing/2014/main" id="{720C5F40-786E-4275-9DAB-BB701FB0A2E7}"/>
              </a:ext>
            </a:extLst>
          </p:cNvPr>
          <p:cNvSpPr>
            <a:spLocks noGrp="1"/>
          </p:cNvSpPr>
          <p:nvPr>
            <p:ph type="body" sz="half" idx="2"/>
          </p:nvPr>
        </p:nvSpPr>
        <p:spPr>
          <a:xfrm>
            <a:off x="680319" y="5169583"/>
            <a:ext cx="9613862" cy="622971"/>
          </a:xfrm>
        </p:spPr>
        <p:txBody>
          <a:bodyPr/>
          <a:lstStyle/>
          <a:p>
            <a:r>
              <a:rPr lang="it-IT" dirty="0"/>
              <a:t>L’applicativo preleva i documenti dal database online e li carica nella mappa.</a:t>
            </a:r>
          </a:p>
        </p:txBody>
      </p:sp>
      <p:pic>
        <p:nvPicPr>
          <p:cNvPr id="6" name="Immagine 5">
            <a:extLst>
              <a:ext uri="{FF2B5EF4-FFF2-40B4-BE49-F238E27FC236}">
                <a16:creationId xmlns:a16="http://schemas.microsoft.com/office/drawing/2014/main" id="{59713730-0A07-4DAB-A44E-E441FDE42811}"/>
              </a:ext>
            </a:extLst>
          </p:cNvPr>
          <p:cNvPicPr>
            <a:picLocks noChangeAspect="1"/>
          </p:cNvPicPr>
          <p:nvPr/>
        </p:nvPicPr>
        <p:blipFill rotWithShape="1">
          <a:blip r:embed="rId3"/>
          <a:srcRect r="24417"/>
          <a:stretch/>
        </p:blipFill>
        <p:spPr>
          <a:xfrm>
            <a:off x="5870713" y="738298"/>
            <a:ext cx="5975391" cy="238125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11" name="Immagine 10">
            <a:extLst>
              <a:ext uri="{FF2B5EF4-FFF2-40B4-BE49-F238E27FC236}">
                <a16:creationId xmlns:a16="http://schemas.microsoft.com/office/drawing/2014/main" id="{051F905F-039A-4094-8A95-3C03C60D22A9}"/>
              </a:ext>
            </a:extLst>
          </p:cNvPr>
          <p:cNvPicPr>
            <a:picLocks noChangeAspect="1"/>
          </p:cNvPicPr>
          <p:nvPr/>
        </p:nvPicPr>
        <p:blipFill rotWithShape="1">
          <a:blip r:embed="rId4"/>
          <a:srcRect r="16095"/>
          <a:stretch/>
        </p:blipFill>
        <p:spPr>
          <a:xfrm>
            <a:off x="4071433" y="3150968"/>
            <a:ext cx="7641342" cy="1038370"/>
          </a:xfrm>
          <a:prstGeom prst="rect">
            <a:avLst/>
          </a:prstGeom>
          <a:ln w="38100" cap="sq">
            <a:solidFill>
              <a:schemeClr val="bg2">
                <a:lumMod val="60000"/>
                <a:lumOff val="4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86695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CC8BD7-2112-4E65-9904-67ACBAEBCC1A}"/>
              </a:ext>
            </a:extLst>
          </p:cNvPr>
          <p:cNvSpPr>
            <a:spLocks noGrp="1"/>
          </p:cNvSpPr>
          <p:nvPr>
            <p:ph type="title"/>
          </p:nvPr>
        </p:nvSpPr>
        <p:spPr>
          <a:xfrm>
            <a:off x="680319" y="4716532"/>
            <a:ext cx="9613859" cy="453051"/>
          </a:xfrm>
        </p:spPr>
        <p:txBody>
          <a:bodyPr/>
          <a:lstStyle/>
          <a:p>
            <a:r>
              <a:rPr lang="it-IT" dirty="0"/>
              <a:t>Caricamento della mappa e dei segnaposti sulla mappa</a:t>
            </a:r>
          </a:p>
        </p:txBody>
      </p:sp>
      <p:pic>
        <p:nvPicPr>
          <p:cNvPr id="12" name="Segnaposto immagine 11" descr="Immagine che contiene testo, mappa&#10;&#10;Descrizione generata automaticamente">
            <a:extLst>
              <a:ext uri="{FF2B5EF4-FFF2-40B4-BE49-F238E27FC236}">
                <a16:creationId xmlns:a16="http://schemas.microsoft.com/office/drawing/2014/main" id="{8EF815D6-6B22-44E5-9D48-4B5EF27905FE}"/>
              </a:ext>
            </a:extLst>
          </p:cNvPr>
          <p:cNvPicPr>
            <a:picLocks noGrp="1" noChangeAspect="1"/>
          </p:cNvPicPr>
          <p:nvPr>
            <p:ph type="pic" idx="1"/>
          </p:nvPr>
        </p:nvPicPr>
        <p:blipFill rotWithShape="1">
          <a:blip r:embed="rId2"/>
          <a:srcRect t="-81" b="-81"/>
          <a:stretch/>
        </p:blipFill>
        <p:spPr>
          <a:xfrm>
            <a:off x="680318" y="0"/>
            <a:ext cx="9613860" cy="4566920"/>
          </a:xfrm>
        </p:spPr>
      </p:pic>
    </p:spTree>
    <p:extLst>
      <p:ext uri="{BB962C8B-B14F-4D97-AF65-F5344CB8AC3E}">
        <p14:creationId xmlns:p14="http://schemas.microsoft.com/office/powerpoint/2010/main" val="18546406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F3DDC-036D-4D02-B121-DB76683D8822}"/>
              </a:ext>
            </a:extLst>
          </p:cNvPr>
          <p:cNvSpPr>
            <a:spLocks noGrp="1"/>
          </p:cNvSpPr>
          <p:nvPr>
            <p:ph type="title"/>
          </p:nvPr>
        </p:nvSpPr>
        <p:spPr/>
        <p:txBody>
          <a:bodyPr/>
          <a:lstStyle/>
          <a:p>
            <a:r>
              <a:rPr lang="it-IT" dirty="0"/>
              <a:t>Visualizzazione informazioni erogatore</a:t>
            </a:r>
          </a:p>
        </p:txBody>
      </p:sp>
      <p:pic>
        <p:nvPicPr>
          <p:cNvPr id="6" name="Segnaposto immagine 5">
            <a:extLst>
              <a:ext uri="{FF2B5EF4-FFF2-40B4-BE49-F238E27FC236}">
                <a16:creationId xmlns:a16="http://schemas.microsoft.com/office/drawing/2014/main" id="{08490523-9D46-4A51-AC44-DE48801A85BD}"/>
              </a:ext>
            </a:extLst>
          </p:cNvPr>
          <p:cNvPicPr>
            <a:picLocks noGrp="1" noChangeAspect="1"/>
          </p:cNvPicPr>
          <p:nvPr>
            <p:ph type="pic" idx="1"/>
          </p:nvPr>
        </p:nvPicPr>
        <p:blipFill rotWithShape="1">
          <a:blip r:embed="rId2"/>
          <a:srcRect t="145" b="10186"/>
          <a:stretch/>
        </p:blipFill>
        <p:spPr>
          <a:xfrm>
            <a:off x="680322" y="171451"/>
            <a:ext cx="9613859" cy="4002983"/>
          </a:xfrm>
        </p:spPr>
      </p:pic>
    </p:spTree>
    <p:extLst>
      <p:ext uri="{BB962C8B-B14F-4D97-AF65-F5344CB8AC3E}">
        <p14:creationId xmlns:p14="http://schemas.microsoft.com/office/powerpoint/2010/main" val="8575786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Berlino">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otalTime>130</TotalTime>
  <Words>271</Words>
  <Application>Microsoft Office PowerPoint</Application>
  <PresentationFormat>Widescreen</PresentationFormat>
  <Paragraphs>47</Paragraphs>
  <Slides>17</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17</vt:i4>
      </vt:variant>
    </vt:vector>
  </HeadingPairs>
  <TitlesOfParts>
    <vt:vector size="20" baseType="lpstr">
      <vt:lpstr>Arial</vt:lpstr>
      <vt:lpstr>Trebuchet MS</vt:lpstr>
      <vt:lpstr>Berlino</vt:lpstr>
      <vt:lpstr>PrevenTech</vt:lpstr>
      <vt:lpstr>Qual era l’idea?</vt:lpstr>
      <vt:lpstr>Cosa è stato realizzato?</vt:lpstr>
      <vt:lpstr>Cosa abbiamo imparato?</vt:lpstr>
      <vt:lpstr>Cosa abbiamo imparato?</vt:lpstr>
      <vt:lpstr>Quali tecnologie abbiamo usato?</vt:lpstr>
      <vt:lpstr>Lettura delle coordinate dal database</vt:lpstr>
      <vt:lpstr>Caricamento della mappa e dei segnaposti sulla mappa</vt:lpstr>
      <vt:lpstr>Visualizzazione informazioni erogatore</vt:lpstr>
      <vt:lpstr>Geolocalizzazione</vt:lpstr>
      <vt:lpstr>Geolocalizzazione</vt:lpstr>
      <vt:lpstr>Configurazione server</vt:lpstr>
      <vt:lpstr>Form per la segnalazione di un nuovo erogatore</vt:lpstr>
      <vt:lpstr>Form per la segnalazione di un nuovo erogatore</vt:lpstr>
      <vt:lpstr>Form per la segnalazione di un nuovo erogatore</vt:lpstr>
      <vt:lpstr>Form per la segnalazione di un nuovo erogatore</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PrevenTech</dc:title>
  <dc:creator>Raffaele Attanasio;Dario Musella;Raffaele Venuso</dc:creator>
  <cp:lastModifiedBy>Dario</cp:lastModifiedBy>
  <cp:revision>14</cp:revision>
  <dcterms:created xsi:type="dcterms:W3CDTF">2019-09-27T09:26:01Z</dcterms:created>
  <dcterms:modified xsi:type="dcterms:W3CDTF">2019-09-27T16:43:29Z</dcterms:modified>
</cp:coreProperties>
</file>